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199" autoAdjust="0"/>
  </p:normalViewPr>
  <p:slideViewPr>
    <p:cSldViewPr>
      <p:cViewPr>
        <p:scale>
          <a:sx n="33" d="100"/>
          <a:sy n="33" d="100"/>
        </p:scale>
        <p:origin x="588" y="-78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uckstopshere2nd:Downloads:pre%20and%20post%20assessment%20data%20R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/>
              <a:t>Assessment Results</a:t>
            </a:r>
          </a:p>
        </c:rich>
      </c:tx>
      <c:layout>
        <c:manualLayout>
          <c:xMode val="edge"/>
          <c:yMode val="edge"/>
          <c:x val="0.3436777139537881"/>
          <c:y val="9.3750000000000031E-3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7.5092955310702605E-2"/>
          <c:y val="2.3441683070866103E-2"/>
          <c:w val="0.91962699962005601"/>
          <c:h val="0.90150615157480296"/>
        </c:manualLayout>
      </c:layout>
      <c:bar3DChart>
        <c:barDir val="col"/>
        <c:grouping val="standard"/>
        <c:ser>
          <c:idx val="0"/>
          <c:order val="0"/>
          <c:tx>
            <c:strRef>
              <c:f>'Stat Analysis'!$J$2</c:f>
              <c:strCache>
                <c:ptCount val="1"/>
                <c:pt idx="0">
                  <c:v>Pre-Test</c:v>
                </c:pt>
              </c:strCache>
            </c:strRef>
          </c:tx>
          <c:spPr>
            <a:solidFill>
              <a:srgbClr val="00FF80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Analysis'!$J$3:$J$8</c:f>
              <c:numCache>
                <c:formatCode>0%</c:formatCode>
                <c:ptCount val="6"/>
                <c:pt idx="0">
                  <c:v>0.5178571428571429</c:v>
                </c:pt>
                <c:pt idx="1">
                  <c:v>0.4193548387096771</c:v>
                </c:pt>
                <c:pt idx="2">
                  <c:v>0.53571428571428592</c:v>
                </c:pt>
                <c:pt idx="3">
                  <c:v>0.48660714285714302</c:v>
                </c:pt>
                <c:pt idx="4">
                  <c:v>0.41145833333333304</c:v>
                </c:pt>
                <c:pt idx="5">
                  <c:v>0.47419834869431599</c:v>
                </c:pt>
              </c:numCache>
            </c:numRef>
          </c:val>
        </c:ser>
        <c:ser>
          <c:idx val="1"/>
          <c:order val="1"/>
          <c:tx>
            <c:strRef>
              <c:f>'Stat Analysis'!$K$2</c:f>
              <c:strCache>
                <c:ptCount val="1"/>
                <c:pt idx="0">
                  <c:v>Post-Test</c:v>
                </c:pt>
              </c:strCache>
            </c:strRef>
          </c:tx>
          <c:spPr>
            <a:solidFill>
              <a:srgbClr val="0080FF"/>
            </a:solidFill>
          </c:spPr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</c:dLbls>
          <c:cat>
            <c:strRef>
              <c:f>'Stat Analysis'!$I$3:$I$8</c:f>
              <c:strCache>
                <c:ptCount val="6"/>
                <c:pt idx="0">
                  <c:v>Period 1</c:v>
                </c:pt>
                <c:pt idx="1">
                  <c:v>Period 2</c:v>
                </c:pt>
                <c:pt idx="2">
                  <c:v>Period 5</c:v>
                </c:pt>
                <c:pt idx="3">
                  <c:v>Period 6</c:v>
                </c:pt>
                <c:pt idx="4">
                  <c:v>Period 7</c:v>
                </c:pt>
                <c:pt idx="5">
                  <c:v>Overall</c:v>
                </c:pt>
              </c:strCache>
            </c:strRef>
          </c:cat>
          <c:val>
            <c:numRef>
              <c:f>'Stat Analysis'!$K$3:$K$8</c:f>
              <c:numCache>
                <c:formatCode>0%</c:formatCode>
                <c:ptCount val="6"/>
                <c:pt idx="0">
                  <c:v>0.64285714285714302</c:v>
                </c:pt>
                <c:pt idx="1">
                  <c:v>0.64516129032258118</c:v>
                </c:pt>
                <c:pt idx="2">
                  <c:v>0.66517857142857129</c:v>
                </c:pt>
                <c:pt idx="3">
                  <c:v>0.69642857142857129</c:v>
                </c:pt>
                <c:pt idx="4">
                  <c:v>0.58854166666666707</c:v>
                </c:pt>
                <c:pt idx="5">
                  <c:v>0.64763344854070615</c:v>
                </c:pt>
              </c:numCache>
            </c:numRef>
          </c:val>
        </c:ser>
        <c:dLbls/>
        <c:shape val="box"/>
        <c:axId val="89756416"/>
        <c:axId val="89757952"/>
        <c:axId val="89356480"/>
      </c:bar3DChart>
      <c:catAx>
        <c:axId val="897564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757952"/>
        <c:crosses val="autoZero"/>
        <c:auto val="1"/>
        <c:lblAlgn val="ctr"/>
        <c:lblOffset val="100"/>
      </c:catAx>
      <c:valAx>
        <c:axId val="89757952"/>
        <c:scaling>
          <c:orientation val="minMax"/>
          <c:max val="1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9756416"/>
        <c:crosses val="autoZero"/>
        <c:crossBetween val="between"/>
      </c:valAx>
      <c:serAx>
        <c:axId val="89356480"/>
        <c:scaling>
          <c:orientation val="minMax"/>
        </c:scaling>
        <c:delete val="1"/>
        <c:axPos val="b"/>
        <c:majorTickMark val="none"/>
        <c:tickLblPos val="none"/>
        <c:crossAx val="89757952"/>
        <c:crosses val="autoZero"/>
      </c:serAx>
    </c:plotArea>
    <c:legend>
      <c:legendPos val="r"/>
      <c:layout>
        <c:manualLayout>
          <c:xMode val="edge"/>
          <c:yMode val="edge"/>
          <c:x val="1.1066380534400403E-2"/>
          <c:y val="0.75120570866141712"/>
          <c:w val="0.22847666838776304"/>
          <c:h val="0.20883858267716504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02E52-3A74-DC44-B9FC-E9FDF60D90F2}" type="doc">
      <dgm:prSet loTypeId="urn:microsoft.com/office/officeart/2005/8/layout/process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3DA9B2-16D2-4F42-AA69-779413725A79}">
      <dgm:prSet/>
      <dgm:spPr/>
      <dgm:t>
        <a:bodyPr/>
        <a:lstStyle/>
        <a:p>
          <a:pPr rtl="0"/>
          <a:r>
            <a:rPr lang="en-US" dirty="0" smtClean="0"/>
            <a:t>PowerPoint on thermal energy transfer through chemical reactions: </a:t>
          </a:r>
          <a:br>
            <a:rPr lang="en-US" dirty="0" smtClean="0"/>
          </a:br>
          <a:r>
            <a:rPr lang="en-US" dirty="0" smtClean="0"/>
            <a:t>definitions, coal fired power plant illustration and reaction examples. </a:t>
          </a:r>
          <a:endParaRPr lang="en-US" dirty="0"/>
        </a:p>
      </dgm:t>
    </dgm:pt>
    <dgm:pt modelId="{51525665-5BBA-BA46-902C-104655CBF714}" type="parTrans" cxnId="{D1678E60-6BB2-D64D-86DF-AC4B84ED7CC9}">
      <dgm:prSet/>
      <dgm:spPr/>
      <dgm:t>
        <a:bodyPr/>
        <a:lstStyle/>
        <a:p>
          <a:endParaRPr lang="en-US"/>
        </a:p>
      </dgm:t>
    </dgm:pt>
    <dgm:pt modelId="{3B649D95-0CA3-6747-A4B1-BB2FDAF89473}" type="sibTrans" cxnId="{D1678E60-6BB2-D64D-86DF-AC4B84ED7CC9}">
      <dgm:prSet/>
      <dgm:spPr/>
      <dgm:t>
        <a:bodyPr/>
        <a:lstStyle/>
        <a:p>
          <a:endParaRPr lang="en-US"/>
        </a:p>
      </dgm:t>
    </dgm:pt>
    <dgm:pt modelId="{ECF4F275-0E46-FF41-96BE-581005894BA5}">
      <dgm:prSet/>
      <dgm:spPr/>
      <dgm:t>
        <a:bodyPr/>
        <a:lstStyle/>
        <a:p>
          <a:r>
            <a:rPr lang="en-US" dirty="0" smtClean="0"/>
            <a:t>Groups of 4 worked on an endothermic and an exothermic reaction.</a:t>
          </a:r>
          <a:br>
            <a:rPr lang="en-US" dirty="0" smtClean="0"/>
          </a:br>
          <a:r>
            <a:rPr lang="en-US" dirty="0" smtClean="0"/>
            <a:t>They measured temperature changes and made observations.</a:t>
          </a:r>
          <a:endParaRPr lang="en-US" dirty="0"/>
        </a:p>
      </dgm:t>
    </dgm:pt>
    <dgm:pt modelId="{E099C013-771E-594A-B840-7917EC437E9F}" type="parTrans" cxnId="{F6E42D6D-7344-DE46-AF41-CCEFA71445D7}">
      <dgm:prSet/>
      <dgm:spPr/>
      <dgm:t>
        <a:bodyPr/>
        <a:lstStyle/>
        <a:p>
          <a:endParaRPr lang="en-US"/>
        </a:p>
      </dgm:t>
    </dgm:pt>
    <dgm:pt modelId="{1EC51D6C-C87E-9845-AC99-12B763D7B9BA}" type="sibTrans" cxnId="{F6E42D6D-7344-DE46-AF41-CCEFA71445D7}">
      <dgm:prSet/>
      <dgm:spPr/>
      <dgm:t>
        <a:bodyPr/>
        <a:lstStyle/>
        <a:p>
          <a:endParaRPr lang="en-US"/>
        </a:p>
      </dgm:t>
    </dgm:pt>
    <dgm:pt modelId="{DD078E54-A493-7E46-9810-5E17CF650ABE}">
      <dgm:prSet/>
      <dgm:spPr/>
      <dgm:t>
        <a:bodyPr/>
        <a:lstStyle/>
        <a:p>
          <a:r>
            <a:rPr lang="en-US" dirty="0" smtClean="0"/>
            <a:t>Each group repeated the reactions and changed a single variable. </a:t>
          </a:r>
          <a:br>
            <a:rPr lang="en-US" dirty="0" smtClean="0"/>
          </a:br>
          <a:r>
            <a:rPr lang="en-US" dirty="0" smtClean="0"/>
            <a:t>The goal was to make the reaction more endothermic or exothermic.</a:t>
          </a:r>
          <a:endParaRPr lang="en-US" dirty="0"/>
        </a:p>
      </dgm:t>
    </dgm:pt>
    <dgm:pt modelId="{1947B948-A23C-414E-8BB8-E4778F6BE229}" type="parTrans" cxnId="{FCBA298E-6B17-494F-8A6A-A1747F88A495}">
      <dgm:prSet/>
      <dgm:spPr/>
      <dgm:t>
        <a:bodyPr/>
        <a:lstStyle/>
        <a:p>
          <a:endParaRPr lang="en-US"/>
        </a:p>
      </dgm:t>
    </dgm:pt>
    <dgm:pt modelId="{E612E391-BE32-E649-8B88-DAF1BCCF9B7D}" type="sibTrans" cxnId="{FCBA298E-6B17-494F-8A6A-A1747F88A495}">
      <dgm:prSet/>
      <dgm:spPr/>
      <dgm:t>
        <a:bodyPr/>
        <a:lstStyle/>
        <a:p>
          <a:endParaRPr lang="en-US"/>
        </a:p>
      </dgm:t>
    </dgm:pt>
    <dgm:pt modelId="{4AA94363-FE30-E64C-9831-0B1E787E4F50}" type="pres">
      <dgm:prSet presAssocID="{A5E02E52-3A74-DC44-B9FC-E9FDF60D90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D517FF-A52E-1C42-AD41-65C5CD4FF9ED}" type="pres">
      <dgm:prSet presAssocID="{DD078E54-A493-7E46-9810-5E17CF650ABE}" presName="boxAndChildren" presStyleCnt="0"/>
      <dgm:spPr/>
    </dgm:pt>
    <dgm:pt modelId="{5087309A-6C5B-204D-B4BB-E2B79B376E1A}" type="pres">
      <dgm:prSet presAssocID="{DD078E54-A493-7E46-9810-5E17CF650ABE}" presName="parentTextBox" presStyleLbl="node1" presStyleIdx="0" presStyleCnt="3"/>
      <dgm:spPr/>
      <dgm:t>
        <a:bodyPr/>
        <a:lstStyle/>
        <a:p>
          <a:endParaRPr lang="en-US"/>
        </a:p>
      </dgm:t>
    </dgm:pt>
    <dgm:pt modelId="{EF9B9FB2-552E-6F4D-A0E0-F6D666B0D91A}" type="pres">
      <dgm:prSet presAssocID="{1EC51D6C-C87E-9845-AC99-12B763D7B9BA}" presName="sp" presStyleCnt="0"/>
      <dgm:spPr/>
    </dgm:pt>
    <dgm:pt modelId="{3E7171DE-7E9F-6B47-A8F3-471DFD73B1AA}" type="pres">
      <dgm:prSet presAssocID="{ECF4F275-0E46-FF41-96BE-581005894BA5}" presName="arrowAndChildren" presStyleCnt="0"/>
      <dgm:spPr/>
    </dgm:pt>
    <dgm:pt modelId="{F6C69283-8EDD-AE48-A105-43C32C6F42FA}" type="pres">
      <dgm:prSet presAssocID="{ECF4F275-0E46-FF41-96BE-581005894BA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6226E59B-F8C9-B94D-8F30-F4FA8BC09157}" type="pres">
      <dgm:prSet presAssocID="{3B649D95-0CA3-6747-A4B1-BB2FDAF89473}" presName="sp" presStyleCnt="0"/>
      <dgm:spPr/>
    </dgm:pt>
    <dgm:pt modelId="{2E9687A4-D043-E54A-AC67-AFD4085A99BA}" type="pres">
      <dgm:prSet presAssocID="{C23DA9B2-16D2-4F42-AA69-779413725A79}" presName="arrowAndChildren" presStyleCnt="0"/>
      <dgm:spPr/>
    </dgm:pt>
    <dgm:pt modelId="{CE7F09C3-6876-3C44-B646-35BD4A954463}" type="pres">
      <dgm:prSet presAssocID="{C23DA9B2-16D2-4F42-AA69-779413725A79}" presName="parentTextArrow" presStyleLbl="node1" presStyleIdx="2" presStyleCnt="3" custLinFactNeighborX="-301" custLinFactNeighborY="-47"/>
      <dgm:spPr/>
      <dgm:t>
        <a:bodyPr/>
        <a:lstStyle/>
        <a:p>
          <a:endParaRPr lang="en-US"/>
        </a:p>
      </dgm:t>
    </dgm:pt>
  </dgm:ptLst>
  <dgm:cxnLst>
    <dgm:cxn modelId="{FCBA298E-6B17-494F-8A6A-A1747F88A495}" srcId="{A5E02E52-3A74-DC44-B9FC-E9FDF60D90F2}" destId="{DD078E54-A493-7E46-9810-5E17CF650ABE}" srcOrd="2" destOrd="0" parTransId="{1947B948-A23C-414E-8BB8-E4778F6BE229}" sibTransId="{E612E391-BE32-E649-8B88-DAF1BCCF9B7D}"/>
    <dgm:cxn modelId="{6947E872-067F-1741-989D-61C4B1EFB899}" type="presOf" srcId="{ECF4F275-0E46-FF41-96BE-581005894BA5}" destId="{F6C69283-8EDD-AE48-A105-43C32C6F42FA}" srcOrd="0" destOrd="0" presId="urn:microsoft.com/office/officeart/2005/8/layout/process4"/>
    <dgm:cxn modelId="{5061B11E-C81C-1248-98E2-56845C9B50A8}" type="presOf" srcId="{C23DA9B2-16D2-4F42-AA69-779413725A79}" destId="{CE7F09C3-6876-3C44-B646-35BD4A954463}" srcOrd="0" destOrd="0" presId="urn:microsoft.com/office/officeart/2005/8/layout/process4"/>
    <dgm:cxn modelId="{D1678E60-6BB2-D64D-86DF-AC4B84ED7CC9}" srcId="{A5E02E52-3A74-DC44-B9FC-E9FDF60D90F2}" destId="{C23DA9B2-16D2-4F42-AA69-779413725A79}" srcOrd="0" destOrd="0" parTransId="{51525665-5BBA-BA46-902C-104655CBF714}" sibTransId="{3B649D95-0CA3-6747-A4B1-BB2FDAF89473}"/>
    <dgm:cxn modelId="{A02DA0BE-1C01-6A46-BF61-47058BBFD717}" type="presOf" srcId="{DD078E54-A493-7E46-9810-5E17CF650ABE}" destId="{5087309A-6C5B-204D-B4BB-E2B79B376E1A}" srcOrd="0" destOrd="0" presId="urn:microsoft.com/office/officeart/2005/8/layout/process4"/>
    <dgm:cxn modelId="{F6E42D6D-7344-DE46-AF41-CCEFA71445D7}" srcId="{A5E02E52-3A74-DC44-B9FC-E9FDF60D90F2}" destId="{ECF4F275-0E46-FF41-96BE-581005894BA5}" srcOrd="1" destOrd="0" parTransId="{E099C013-771E-594A-B840-7917EC437E9F}" sibTransId="{1EC51D6C-C87E-9845-AC99-12B763D7B9BA}"/>
    <dgm:cxn modelId="{03234BB0-E5F9-3A4F-B331-47AC3E6D745C}" type="presOf" srcId="{A5E02E52-3A74-DC44-B9FC-E9FDF60D90F2}" destId="{4AA94363-FE30-E64C-9831-0B1E787E4F50}" srcOrd="0" destOrd="0" presId="urn:microsoft.com/office/officeart/2005/8/layout/process4"/>
    <dgm:cxn modelId="{5CBF6125-5CAD-4F46-9DCA-1F396A963130}" type="presParOf" srcId="{4AA94363-FE30-E64C-9831-0B1E787E4F50}" destId="{02D517FF-A52E-1C42-AD41-65C5CD4FF9ED}" srcOrd="0" destOrd="0" presId="urn:microsoft.com/office/officeart/2005/8/layout/process4"/>
    <dgm:cxn modelId="{C2B8869B-003D-D142-BF4D-FD59B8253CC0}" type="presParOf" srcId="{02D517FF-A52E-1C42-AD41-65C5CD4FF9ED}" destId="{5087309A-6C5B-204D-B4BB-E2B79B376E1A}" srcOrd="0" destOrd="0" presId="urn:microsoft.com/office/officeart/2005/8/layout/process4"/>
    <dgm:cxn modelId="{9263320E-8102-EF45-8B4C-52DBBE3041DA}" type="presParOf" srcId="{4AA94363-FE30-E64C-9831-0B1E787E4F50}" destId="{EF9B9FB2-552E-6F4D-A0E0-F6D666B0D91A}" srcOrd="1" destOrd="0" presId="urn:microsoft.com/office/officeart/2005/8/layout/process4"/>
    <dgm:cxn modelId="{7663B9D3-FB07-E24C-9607-D05B52D0B973}" type="presParOf" srcId="{4AA94363-FE30-E64C-9831-0B1E787E4F50}" destId="{3E7171DE-7E9F-6B47-A8F3-471DFD73B1AA}" srcOrd="2" destOrd="0" presId="urn:microsoft.com/office/officeart/2005/8/layout/process4"/>
    <dgm:cxn modelId="{03CCC67F-8338-1745-ABD0-6C90A2F56989}" type="presParOf" srcId="{3E7171DE-7E9F-6B47-A8F3-471DFD73B1AA}" destId="{F6C69283-8EDD-AE48-A105-43C32C6F42FA}" srcOrd="0" destOrd="0" presId="urn:microsoft.com/office/officeart/2005/8/layout/process4"/>
    <dgm:cxn modelId="{1944F716-0042-CF4F-B871-01F6E33CF6F2}" type="presParOf" srcId="{4AA94363-FE30-E64C-9831-0B1E787E4F50}" destId="{6226E59B-F8C9-B94D-8F30-F4FA8BC09157}" srcOrd="3" destOrd="0" presId="urn:microsoft.com/office/officeart/2005/8/layout/process4"/>
    <dgm:cxn modelId="{F96FBDA3-186A-9648-8681-84283C59ADF6}" type="presParOf" srcId="{4AA94363-FE30-E64C-9831-0B1E787E4F50}" destId="{2E9687A4-D043-E54A-AC67-AFD4085A99BA}" srcOrd="4" destOrd="0" presId="urn:microsoft.com/office/officeart/2005/8/layout/process4"/>
    <dgm:cxn modelId="{699E5106-11CC-F64C-A8B4-10D00C03A13D}" type="presParOf" srcId="{2E9687A4-D043-E54A-AC67-AFD4085A99BA}" destId="{CE7F09C3-6876-3C44-B646-35BD4A95446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59B15-CAC7-3B45-B424-0218E03D967A}" type="doc">
      <dgm:prSet loTypeId="urn:microsoft.com/office/officeart/2005/8/layout/cycle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E6BEA9-7386-D945-8CA3-ABAA312CFC8A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AA30F99-F619-714B-81BF-FA4F43E7B1A4}" type="parTrans" cxnId="{175F040E-3F4B-DB44-8928-C59FE2ED4CB1}">
      <dgm:prSet/>
      <dgm:spPr/>
      <dgm:t>
        <a:bodyPr/>
        <a:lstStyle/>
        <a:p>
          <a:endParaRPr lang="en-US"/>
        </a:p>
      </dgm:t>
    </dgm:pt>
    <dgm:pt modelId="{54853313-2437-1A40-A2FB-347F19610F77}" type="sibTrans" cxnId="{175F040E-3F4B-DB44-8928-C59FE2ED4CB1}">
      <dgm:prSet/>
      <dgm:spPr/>
      <dgm:t>
        <a:bodyPr/>
        <a:lstStyle/>
        <a:p>
          <a:endParaRPr lang="en-US"/>
        </a:p>
      </dgm:t>
    </dgm:pt>
    <dgm:pt modelId="{8F1174D3-F597-D34F-95C0-5B99E355C482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BDB9305-D383-A748-B8E7-1EE230356A32}" type="parTrans" cxnId="{4BDF2BD8-EFFF-F843-9B6E-37CBC27D9E48}">
      <dgm:prSet/>
      <dgm:spPr/>
      <dgm:t>
        <a:bodyPr/>
        <a:lstStyle/>
        <a:p>
          <a:endParaRPr lang="en-US"/>
        </a:p>
      </dgm:t>
    </dgm:pt>
    <dgm:pt modelId="{06A904A0-3A4D-D44C-B7E8-4BC748D4C13E}" type="sibTrans" cxnId="{4BDF2BD8-EFFF-F843-9B6E-37CBC27D9E48}">
      <dgm:prSet/>
      <dgm:spPr/>
      <dgm:t>
        <a:bodyPr/>
        <a:lstStyle/>
        <a:p>
          <a:endParaRPr lang="en-US"/>
        </a:p>
      </dgm:t>
    </dgm:pt>
    <dgm:pt modelId="{E74E1422-71CC-2149-B84A-DF91005CA518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5033D8E-5032-C44E-A4D1-F70F794F323B}" type="parTrans" cxnId="{2A0C0C23-A868-FB4B-8C5D-5BA890AE0D07}">
      <dgm:prSet/>
      <dgm:spPr/>
      <dgm:t>
        <a:bodyPr/>
        <a:lstStyle/>
        <a:p>
          <a:endParaRPr lang="en-US"/>
        </a:p>
      </dgm:t>
    </dgm:pt>
    <dgm:pt modelId="{6B0854BC-7719-3E4B-ADA9-1C8695B4C60F}" type="sibTrans" cxnId="{2A0C0C23-A868-FB4B-8C5D-5BA890AE0D07}">
      <dgm:prSet/>
      <dgm:spPr/>
      <dgm:t>
        <a:bodyPr/>
        <a:lstStyle/>
        <a:p>
          <a:endParaRPr lang="en-US"/>
        </a:p>
      </dgm:t>
    </dgm:pt>
    <dgm:pt modelId="{CAD2C75B-1827-2F4A-90A9-53CC1144397B}">
      <dgm:prSet phldrT="[Text]"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78EE12D-5D9E-4E42-9F93-2502A0128B46}" type="parTrans" cxnId="{27AAB39E-1C73-0A4E-A23D-9E7390042AF4}">
      <dgm:prSet/>
      <dgm:spPr/>
      <dgm:t>
        <a:bodyPr/>
        <a:lstStyle/>
        <a:p>
          <a:endParaRPr lang="en-US"/>
        </a:p>
      </dgm:t>
    </dgm:pt>
    <dgm:pt modelId="{60D47A16-45CA-B749-BDEB-DCCB09A7B47C}" type="sibTrans" cxnId="{27AAB39E-1C73-0A4E-A23D-9E7390042AF4}">
      <dgm:prSet/>
      <dgm:spPr/>
      <dgm:t>
        <a:bodyPr/>
        <a:lstStyle/>
        <a:p>
          <a:endParaRPr lang="en-US"/>
        </a:p>
      </dgm:t>
    </dgm:pt>
    <dgm:pt modelId="{03B124FB-DEF1-1C4E-AF87-3D281F8440AE}">
      <dgm:prSet/>
      <dgm:spPr/>
      <dgm:t>
        <a:bodyPr/>
        <a:lstStyle/>
        <a:p>
          <a:r>
            <a:rPr lang="en-US" b="1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b="1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ED7AEB0-B7F6-0942-A261-EF3CB86AD0ED}" type="parTrans" cxnId="{0C04937F-96EF-4B41-97BA-94822E954C73}">
      <dgm:prSet/>
      <dgm:spPr/>
      <dgm:t>
        <a:bodyPr/>
        <a:lstStyle/>
        <a:p>
          <a:endParaRPr lang="en-US"/>
        </a:p>
      </dgm:t>
    </dgm:pt>
    <dgm:pt modelId="{DE409E4D-4204-EC4D-AE09-3A6F6A9677CD}" type="sibTrans" cxnId="{0C04937F-96EF-4B41-97BA-94822E954C73}">
      <dgm:prSet/>
      <dgm:spPr>
        <a:noFill/>
        <a:effectLst/>
      </dgm:spPr>
      <dgm:t>
        <a:bodyPr/>
        <a:lstStyle/>
        <a:p>
          <a:endParaRPr lang="en-US"/>
        </a:p>
      </dgm:t>
    </dgm:pt>
    <dgm:pt modelId="{CA0C1B14-3C40-1A4E-96AD-A893AC5EEAC4}" type="pres">
      <dgm:prSet presAssocID="{6F659B15-CAC7-3B45-B424-0218E03D96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D9BBA5-987A-3A44-A9A8-7147FCFCC56F}" type="pres">
      <dgm:prSet presAssocID="{63E6BEA9-7386-D945-8CA3-ABAA312CFC8A}" presName="node" presStyleLbl="node1" presStyleIdx="0" presStyleCnt="5" custScaleX="110000" custScaleY="11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78249-19D0-1F4E-9ED1-E0B671B0DB7E}" type="pres">
      <dgm:prSet presAssocID="{54853313-2437-1A40-A2FB-347F19610F7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6850342-41E5-914D-97ED-3B6F07B2AF06}" type="pres">
      <dgm:prSet presAssocID="{54853313-2437-1A40-A2FB-347F19610F7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3B383F0-A44B-0043-B064-284CD95EB9A3}" type="pres">
      <dgm:prSet presAssocID="{8F1174D3-F597-D34F-95C0-5B99E355C482}" presName="node" presStyleLbl="node1" presStyleIdx="1" presStyleCnt="5" custScaleX="110000" custScaleY="110000" custRadScaleRad="120395" custRadScaleInc="-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F7007-B054-794E-B373-8211936FF5D6}" type="pres">
      <dgm:prSet presAssocID="{06A904A0-3A4D-D44C-B7E8-4BC748D4C13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C43D27A-6BBE-A242-B154-60BF6FEA4FCF}" type="pres">
      <dgm:prSet presAssocID="{06A904A0-3A4D-D44C-B7E8-4BC748D4C13E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8A0B0B6-9D16-9649-A193-2B0A714DD64E}" type="pres">
      <dgm:prSet presAssocID="{E74E1422-71CC-2149-B84A-DF91005CA518}" presName="node" presStyleLbl="node1" presStyleIdx="2" presStyleCnt="5" custScaleX="110000" custScaleY="110000" custRadScaleRad="100115" custRadScaleInc="-20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ACF0F9-8A15-9440-BDBD-C75A38F71585}" type="pres">
      <dgm:prSet presAssocID="{6B0854BC-7719-3E4B-ADA9-1C8695B4C60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428089C-7612-4B47-BE1C-C9F2B82F77F0}" type="pres">
      <dgm:prSet presAssocID="{6B0854BC-7719-3E4B-ADA9-1C8695B4C6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1C03400C-3D4D-9A4C-896C-A2298FC74F2D}" type="pres">
      <dgm:prSet presAssocID="{CAD2C75B-1827-2F4A-90A9-53CC1144397B}" presName="node" presStyleLbl="node1" presStyleIdx="3" presStyleCnt="5" custScaleX="110000" custScaleY="110000" custRadScaleRad="105120" custRadScaleInc="102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A70BB-08FE-A44F-B85C-CC5F2F85C3E3}" type="pres">
      <dgm:prSet presAssocID="{60D47A16-45CA-B749-BDEB-DCCB09A7B47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B9C90C79-F58C-7B46-8F68-AB0F64FB0E7C}" type="pres">
      <dgm:prSet presAssocID="{60D47A16-45CA-B749-BDEB-DCCB09A7B47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C053296-1079-6147-B6B7-DBCF79079347}" type="pres">
      <dgm:prSet presAssocID="{03B124FB-DEF1-1C4E-AF87-3D281F8440AE}" presName="node" presStyleLbl="node1" presStyleIdx="4" presStyleCnt="5" custScaleX="110000" custScaleY="110000" custRadScaleRad="115830" custRadScaleInc="12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990AE-AA47-F349-B62A-1CE4064FFCE6}" type="pres">
      <dgm:prSet presAssocID="{DE409E4D-4204-EC4D-AE09-3A6F6A9677C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ECA238A-ECA8-C547-BA56-534C3BB59314}" type="pres">
      <dgm:prSet presAssocID="{DE409E4D-4204-EC4D-AE09-3A6F6A9677C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175F040E-3F4B-DB44-8928-C59FE2ED4CB1}" srcId="{6F659B15-CAC7-3B45-B424-0218E03D967A}" destId="{63E6BEA9-7386-D945-8CA3-ABAA312CFC8A}" srcOrd="0" destOrd="0" parTransId="{7AA30F99-F619-714B-81BF-FA4F43E7B1A4}" sibTransId="{54853313-2437-1A40-A2FB-347F19610F77}"/>
    <dgm:cxn modelId="{72FA9BA5-41D0-784F-BE96-8A0A67964ADD}" type="presOf" srcId="{CAD2C75B-1827-2F4A-90A9-53CC1144397B}" destId="{1C03400C-3D4D-9A4C-896C-A2298FC74F2D}" srcOrd="0" destOrd="0" presId="urn:microsoft.com/office/officeart/2005/8/layout/cycle2"/>
    <dgm:cxn modelId="{9A676A54-9FA4-3849-BD10-6B103F72120B}" type="presOf" srcId="{E74E1422-71CC-2149-B84A-DF91005CA518}" destId="{A8A0B0B6-9D16-9649-A193-2B0A714DD64E}" srcOrd="0" destOrd="0" presId="urn:microsoft.com/office/officeart/2005/8/layout/cycle2"/>
    <dgm:cxn modelId="{91B9F8A1-A5A0-A841-924A-6C33162BA325}" type="presOf" srcId="{60D47A16-45CA-B749-BDEB-DCCB09A7B47C}" destId="{0BAA70BB-08FE-A44F-B85C-CC5F2F85C3E3}" srcOrd="0" destOrd="0" presId="urn:microsoft.com/office/officeart/2005/8/layout/cycle2"/>
    <dgm:cxn modelId="{2C245193-49DE-824B-97AA-9740A3A7EE57}" type="presOf" srcId="{6B0854BC-7719-3E4B-ADA9-1C8695B4C60F}" destId="{2CACF0F9-8A15-9440-BDBD-C75A38F71585}" srcOrd="0" destOrd="0" presId="urn:microsoft.com/office/officeart/2005/8/layout/cycle2"/>
    <dgm:cxn modelId="{56D013F0-6CE8-C945-8871-7C0DBF9F696B}" type="presOf" srcId="{DE409E4D-4204-EC4D-AE09-3A6F6A9677CD}" destId="{CECA238A-ECA8-C547-BA56-534C3BB59314}" srcOrd="1" destOrd="0" presId="urn:microsoft.com/office/officeart/2005/8/layout/cycle2"/>
    <dgm:cxn modelId="{27AAB39E-1C73-0A4E-A23D-9E7390042AF4}" srcId="{6F659B15-CAC7-3B45-B424-0218E03D967A}" destId="{CAD2C75B-1827-2F4A-90A9-53CC1144397B}" srcOrd="3" destOrd="0" parTransId="{278EE12D-5D9E-4E42-9F93-2502A0128B46}" sibTransId="{60D47A16-45CA-B749-BDEB-DCCB09A7B47C}"/>
    <dgm:cxn modelId="{0C04937F-96EF-4B41-97BA-94822E954C73}" srcId="{6F659B15-CAC7-3B45-B424-0218E03D967A}" destId="{03B124FB-DEF1-1C4E-AF87-3D281F8440AE}" srcOrd="4" destOrd="0" parTransId="{0ED7AEB0-B7F6-0942-A261-EF3CB86AD0ED}" sibTransId="{DE409E4D-4204-EC4D-AE09-3A6F6A9677CD}"/>
    <dgm:cxn modelId="{2A0C0C23-A868-FB4B-8C5D-5BA890AE0D07}" srcId="{6F659B15-CAC7-3B45-B424-0218E03D967A}" destId="{E74E1422-71CC-2149-B84A-DF91005CA518}" srcOrd="2" destOrd="0" parTransId="{35033D8E-5032-C44E-A4D1-F70F794F323B}" sibTransId="{6B0854BC-7719-3E4B-ADA9-1C8695B4C60F}"/>
    <dgm:cxn modelId="{C6B99DBF-4521-9F41-AA77-8742871D9124}" type="presOf" srcId="{63E6BEA9-7386-D945-8CA3-ABAA312CFC8A}" destId="{D5D9BBA5-987A-3A44-A9A8-7147FCFCC56F}" srcOrd="0" destOrd="0" presId="urn:microsoft.com/office/officeart/2005/8/layout/cycle2"/>
    <dgm:cxn modelId="{362879DA-0AD2-2D45-8F95-7B11ED5CDD4F}" type="presOf" srcId="{54853313-2437-1A40-A2FB-347F19610F77}" destId="{48F78249-19D0-1F4E-9ED1-E0B671B0DB7E}" srcOrd="0" destOrd="0" presId="urn:microsoft.com/office/officeart/2005/8/layout/cycle2"/>
    <dgm:cxn modelId="{2BB67B49-E099-684E-86E1-72A6E09B6003}" type="presOf" srcId="{60D47A16-45CA-B749-BDEB-DCCB09A7B47C}" destId="{B9C90C79-F58C-7B46-8F68-AB0F64FB0E7C}" srcOrd="1" destOrd="0" presId="urn:microsoft.com/office/officeart/2005/8/layout/cycle2"/>
    <dgm:cxn modelId="{E377C3FA-899A-B143-864E-6C0012BA2F9C}" type="presOf" srcId="{06A904A0-3A4D-D44C-B7E8-4BC748D4C13E}" destId="{3C43D27A-6BBE-A242-B154-60BF6FEA4FCF}" srcOrd="1" destOrd="0" presId="urn:microsoft.com/office/officeart/2005/8/layout/cycle2"/>
    <dgm:cxn modelId="{75AD0783-8225-C048-ADC2-AC68D547DAEA}" type="presOf" srcId="{8F1174D3-F597-D34F-95C0-5B99E355C482}" destId="{A3B383F0-A44B-0043-B064-284CD95EB9A3}" srcOrd="0" destOrd="0" presId="urn:microsoft.com/office/officeart/2005/8/layout/cycle2"/>
    <dgm:cxn modelId="{E03B88D2-8DBE-1E43-99E8-863FE0827D79}" type="presOf" srcId="{03B124FB-DEF1-1C4E-AF87-3D281F8440AE}" destId="{DC053296-1079-6147-B6B7-DBCF79079347}" srcOrd="0" destOrd="0" presId="urn:microsoft.com/office/officeart/2005/8/layout/cycle2"/>
    <dgm:cxn modelId="{1736F36E-00FC-FB4E-A176-5E69C3E3C1A3}" type="presOf" srcId="{06A904A0-3A4D-D44C-B7E8-4BC748D4C13E}" destId="{581F7007-B054-794E-B373-8211936FF5D6}" srcOrd="0" destOrd="0" presId="urn:microsoft.com/office/officeart/2005/8/layout/cycle2"/>
    <dgm:cxn modelId="{5F8114FA-CF27-1B40-BC72-63AAF3426C87}" type="presOf" srcId="{6B0854BC-7719-3E4B-ADA9-1C8695B4C60F}" destId="{9428089C-7612-4B47-BE1C-C9F2B82F77F0}" srcOrd="1" destOrd="0" presId="urn:microsoft.com/office/officeart/2005/8/layout/cycle2"/>
    <dgm:cxn modelId="{7CB1AE60-D4B6-7544-979C-72A5BCECE2DF}" type="presOf" srcId="{DE409E4D-4204-EC4D-AE09-3A6F6A9677CD}" destId="{7F7990AE-AA47-F349-B62A-1CE4064FFCE6}" srcOrd="0" destOrd="0" presId="urn:microsoft.com/office/officeart/2005/8/layout/cycle2"/>
    <dgm:cxn modelId="{46943597-E28F-D943-A02B-E10424134D69}" type="presOf" srcId="{54853313-2437-1A40-A2FB-347F19610F77}" destId="{36850342-41E5-914D-97ED-3B6F07B2AF06}" srcOrd="1" destOrd="0" presId="urn:microsoft.com/office/officeart/2005/8/layout/cycle2"/>
    <dgm:cxn modelId="{4BDF2BD8-EFFF-F843-9B6E-37CBC27D9E48}" srcId="{6F659B15-CAC7-3B45-B424-0218E03D967A}" destId="{8F1174D3-F597-D34F-95C0-5B99E355C482}" srcOrd="1" destOrd="0" parTransId="{8BDB9305-D383-A748-B8E7-1EE230356A32}" sibTransId="{06A904A0-3A4D-D44C-B7E8-4BC748D4C13E}"/>
    <dgm:cxn modelId="{F7FF7BE5-5E42-F049-9C03-4703E4DCFD5A}" type="presOf" srcId="{6F659B15-CAC7-3B45-B424-0218E03D967A}" destId="{CA0C1B14-3C40-1A4E-96AD-A893AC5EEAC4}" srcOrd="0" destOrd="0" presId="urn:microsoft.com/office/officeart/2005/8/layout/cycle2"/>
    <dgm:cxn modelId="{FF3830A5-AF3D-A948-A2A6-AF13E242BD42}" type="presParOf" srcId="{CA0C1B14-3C40-1A4E-96AD-A893AC5EEAC4}" destId="{D5D9BBA5-987A-3A44-A9A8-7147FCFCC56F}" srcOrd="0" destOrd="0" presId="urn:microsoft.com/office/officeart/2005/8/layout/cycle2"/>
    <dgm:cxn modelId="{50C100CD-3B9E-0249-993D-FF928F49CAD2}" type="presParOf" srcId="{CA0C1B14-3C40-1A4E-96AD-A893AC5EEAC4}" destId="{48F78249-19D0-1F4E-9ED1-E0B671B0DB7E}" srcOrd="1" destOrd="0" presId="urn:microsoft.com/office/officeart/2005/8/layout/cycle2"/>
    <dgm:cxn modelId="{55E1EE40-C58D-3546-BCD3-209DB6E72F07}" type="presParOf" srcId="{48F78249-19D0-1F4E-9ED1-E0B671B0DB7E}" destId="{36850342-41E5-914D-97ED-3B6F07B2AF06}" srcOrd="0" destOrd="0" presId="urn:microsoft.com/office/officeart/2005/8/layout/cycle2"/>
    <dgm:cxn modelId="{AAAA75AA-FB4D-AF49-8D04-C9D2DA425B41}" type="presParOf" srcId="{CA0C1B14-3C40-1A4E-96AD-A893AC5EEAC4}" destId="{A3B383F0-A44B-0043-B064-284CD95EB9A3}" srcOrd="2" destOrd="0" presId="urn:microsoft.com/office/officeart/2005/8/layout/cycle2"/>
    <dgm:cxn modelId="{72115554-5E82-3542-934D-D098271B321F}" type="presParOf" srcId="{CA0C1B14-3C40-1A4E-96AD-A893AC5EEAC4}" destId="{581F7007-B054-794E-B373-8211936FF5D6}" srcOrd="3" destOrd="0" presId="urn:microsoft.com/office/officeart/2005/8/layout/cycle2"/>
    <dgm:cxn modelId="{35C127C8-CAA6-1F41-A5FA-714F0FA94DE6}" type="presParOf" srcId="{581F7007-B054-794E-B373-8211936FF5D6}" destId="{3C43D27A-6BBE-A242-B154-60BF6FEA4FCF}" srcOrd="0" destOrd="0" presId="urn:microsoft.com/office/officeart/2005/8/layout/cycle2"/>
    <dgm:cxn modelId="{82663CF9-C433-8E41-9448-0E6FC5A3CF79}" type="presParOf" srcId="{CA0C1B14-3C40-1A4E-96AD-A893AC5EEAC4}" destId="{A8A0B0B6-9D16-9649-A193-2B0A714DD64E}" srcOrd="4" destOrd="0" presId="urn:microsoft.com/office/officeart/2005/8/layout/cycle2"/>
    <dgm:cxn modelId="{5947A345-2885-D44D-B686-3A0E9709F02D}" type="presParOf" srcId="{CA0C1B14-3C40-1A4E-96AD-A893AC5EEAC4}" destId="{2CACF0F9-8A15-9440-BDBD-C75A38F71585}" srcOrd="5" destOrd="0" presId="urn:microsoft.com/office/officeart/2005/8/layout/cycle2"/>
    <dgm:cxn modelId="{C469EDCA-E60F-014C-A8B2-4DCB93EDAD77}" type="presParOf" srcId="{2CACF0F9-8A15-9440-BDBD-C75A38F71585}" destId="{9428089C-7612-4B47-BE1C-C9F2B82F77F0}" srcOrd="0" destOrd="0" presId="urn:microsoft.com/office/officeart/2005/8/layout/cycle2"/>
    <dgm:cxn modelId="{50B0126C-5E6F-4941-8FB8-F33CFF5F224A}" type="presParOf" srcId="{CA0C1B14-3C40-1A4E-96AD-A893AC5EEAC4}" destId="{1C03400C-3D4D-9A4C-896C-A2298FC74F2D}" srcOrd="6" destOrd="0" presId="urn:microsoft.com/office/officeart/2005/8/layout/cycle2"/>
    <dgm:cxn modelId="{3871DB66-AF90-1540-B6A5-C3CF92CAFF90}" type="presParOf" srcId="{CA0C1B14-3C40-1A4E-96AD-A893AC5EEAC4}" destId="{0BAA70BB-08FE-A44F-B85C-CC5F2F85C3E3}" srcOrd="7" destOrd="0" presId="urn:microsoft.com/office/officeart/2005/8/layout/cycle2"/>
    <dgm:cxn modelId="{D274C062-2076-2649-85F6-597337C9DE16}" type="presParOf" srcId="{0BAA70BB-08FE-A44F-B85C-CC5F2F85C3E3}" destId="{B9C90C79-F58C-7B46-8F68-AB0F64FB0E7C}" srcOrd="0" destOrd="0" presId="urn:microsoft.com/office/officeart/2005/8/layout/cycle2"/>
    <dgm:cxn modelId="{CB6C861D-7C84-4245-B2F4-EFAA8F18D777}" type="presParOf" srcId="{CA0C1B14-3C40-1A4E-96AD-A893AC5EEAC4}" destId="{DC053296-1079-6147-B6B7-DBCF79079347}" srcOrd="8" destOrd="0" presId="urn:microsoft.com/office/officeart/2005/8/layout/cycle2"/>
    <dgm:cxn modelId="{C28A759E-5DCF-FE4C-8595-83D16FD91D42}" type="presParOf" srcId="{CA0C1B14-3C40-1A4E-96AD-A893AC5EEAC4}" destId="{7F7990AE-AA47-F349-B62A-1CE4064FFCE6}" srcOrd="9" destOrd="0" presId="urn:microsoft.com/office/officeart/2005/8/layout/cycle2"/>
    <dgm:cxn modelId="{9B901989-3C5A-1041-A2A4-CB08A3D12FC3}" type="presParOf" srcId="{7F7990AE-AA47-F349-B62A-1CE4064FFCE6}" destId="{CECA238A-ECA8-C547-BA56-534C3BB5931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87309A-6C5B-204D-B4BB-E2B79B376E1A}">
      <dsp:nvSpPr>
        <dsp:cNvPr id="0" name=""/>
        <dsp:cNvSpPr/>
      </dsp:nvSpPr>
      <dsp:spPr>
        <a:xfrm>
          <a:off x="0" y="5992900"/>
          <a:ext cx="12765315" cy="1967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Each group repeated the reactions and changed a single variable. </a:t>
          </a:r>
          <a:br>
            <a:rPr lang="en-US" sz="3200" kern="1200" dirty="0" smtClean="0"/>
          </a:br>
          <a:r>
            <a:rPr lang="en-US" sz="3200" kern="1200" dirty="0" smtClean="0"/>
            <a:t>The goal was to make the reaction more endothermic or exothermic.</a:t>
          </a:r>
          <a:endParaRPr lang="en-US" sz="3200" kern="1200" dirty="0"/>
        </a:p>
      </dsp:txBody>
      <dsp:txXfrm>
        <a:off x="0" y="5992900"/>
        <a:ext cx="12765315" cy="1967003"/>
      </dsp:txXfrm>
    </dsp:sp>
    <dsp:sp modelId="{F6C69283-8EDD-AE48-A105-43C32C6F42FA}">
      <dsp:nvSpPr>
        <dsp:cNvPr id="0" name=""/>
        <dsp:cNvSpPr/>
      </dsp:nvSpPr>
      <dsp:spPr>
        <a:xfrm rot="10800000">
          <a:off x="0" y="2997154"/>
          <a:ext cx="12765315" cy="302525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Groups of 4 worked on an endothermic and an exothermic reaction.</a:t>
          </a:r>
          <a:br>
            <a:rPr lang="en-US" sz="3200" kern="1200" dirty="0" smtClean="0"/>
          </a:br>
          <a:r>
            <a:rPr lang="en-US" sz="3200" kern="1200" dirty="0" smtClean="0"/>
            <a:t>They measured temperature changes and made observations.</a:t>
          </a:r>
          <a:endParaRPr lang="en-US" sz="3200" kern="1200" dirty="0"/>
        </a:p>
      </dsp:txBody>
      <dsp:txXfrm rot="10800000">
        <a:off x="0" y="2997154"/>
        <a:ext cx="12765315" cy="3025251"/>
      </dsp:txXfrm>
    </dsp:sp>
    <dsp:sp modelId="{CE7F09C3-6876-3C44-B646-35BD4A954463}">
      <dsp:nvSpPr>
        <dsp:cNvPr id="0" name=""/>
        <dsp:cNvSpPr/>
      </dsp:nvSpPr>
      <dsp:spPr>
        <a:xfrm rot="10800000">
          <a:off x="0" y="0"/>
          <a:ext cx="12765315" cy="302525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PowerPoint on thermal energy transfer through chemical reactions: </a:t>
          </a:r>
          <a:br>
            <a:rPr lang="en-US" sz="3200" kern="1200" dirty="0" smtClean="0"/>
          </a:br>
          <a:r>
            <a:rPr lang="en-US" sz="3200" kern="1200" dirty="0" smtClean="0"/>
            <a:t>definitions, coal fired power plant illustration and reaction examples. </a:t>
          </a:r>
          <a:endParaRPr lang="en-US" sz="3200" kern="1200" dirty="0"/>
        </a:p>
      </dsp:txBody>
      <dsp:txXfrm rot="10800000">
        <a:off x="0" y="0"/>
        <a:ext cx="12765315" cy="30252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D9BBA5-987A-3A44-A9A8-7147FCFCC56F}">
      <dsp:nvSpPr>
        <dsp:cNvPr id="0" name=""/>
        <dsp:cNvSpPr/>
      </dsp:nvSpPr>
      <dsp:spPr>
        <a:xfrm>
          <a:off x="3344167" y="-11090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1:1 ratio</a:t>
          </a:r>
          <a:endParaRPr lang="en-US" sz="22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344167" y="-110904"/>
        <a:ext cx="2455664" cy="2455664"/>
      </dsp:txXfrm>
    </dsp:sp>
    <dsp:sp modelId="{48F78249-19D0-1F4E-9ED1-E0B671B0DB7E}">
      <dsp:nvSpPr>
        <dsp:cNvPr id="0" name=""/>
        <dsp:cNvSpPr/>
      </dsp:nvSpPr>
      <dsp:spPr>
        <a:xfrm rot="1721783">
          <a:off x="5851876" y="1624231"/>
          <a:ext cx="670140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721783">
        <a:off x="5851876" y="1624231"/>
        <a:ext cx="670140" cy="753442"/>
      </dsp:txXfrm>
    </dsp:sp>
    <dsp:sp modelId="{A3B383F0-A44B-0043-B064-284CD95EB9A3}">
      <dsp:nvSpPr>
        <dsp:cNvPr id="0" name=""/>
        <dsp:cNvSpPr/>
      </dsp:nvSpPr>
      <dsp:spPr>
        <a:xfrm>
          <a:off x="6607334" y="1675359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2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607334" y="1675359"/>
        <a:ext cx="2455664" cy="2455664"/>
      </dsp:txXfrm>
    </dsp:sp>
    <dsp:sp modelId="{581F7007-B054-794E-B373-8211936FF5D6}">
      <dsp:nvSpPr>
        <dsp:cNvPr id="0" name=""/>
        <dsp:cNvSpPr/>
      </dsp:nvSpPr>
      <dsp:spPr>
        <a:xfrm rot="6893999">
          <a:off x="6736298" y="4185753"/>
          <a:ext cx="657308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6893999">
        <a:off x="6736298" y="4185753"/>
        <a:ext cx="657308" cy="753442"/>
      </dsp:txXfrm>
    </dsp:sp>
    <dsp:sp modelId="{A8A0B0B6-9D16-9649-A193-2B0A714DD64E}">
      <dsp:nvSpPr>
        <dsp:cNvPr id="0" name=""/>
        <dsp:cNvSpPr/>
      </dsp:nvSpPr>
      <dsp:spPr>
        <a:xfrm>
          <a:off x="5051242" y="5027674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Combine chemicals 1:2 or 2:1 ratio</a:t>
          </a:r>
          <a:endParaRPr lang="en-US" sz="22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5051242" y="5027674"/>
        <a:ext cx="2455664" cy="2455664"/>
      </dsp:txXfrm>
    </dsp:sp>
    <dsp:sp modelId="{2CACF0F9-8A15-9440-BDBD-C75A38F71585}">
      <dsp:nvSpPr>
        <dsp:cNvPr id="0" name=""/>
        <dsp:cNvSpPr/>
      </dsp:nvSpPr>
      <dsp:spPr>
        <a:xfrm rot="10781997">
          <a:off x="4177458" y="5888174"/>
          <a:ext cx="617491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781997">
        <a:off x="4177458" y="5888174"/>
        <a:ext cx="617491" cy="753442"/>
      </dsp:txXfrm>
    </dsp:sp>
    <dsp:sp modelId="{1C03400C-3D4D-9A4C-896C-A2298FC74F2D}">
      <dsp:nvSpPr>
        <dsp:cNvPr id="0" name=""/>
        <dsp:cNvSpPr/>
      </dsp:nvSpPr>
      <dsp:spPr>
        <a:xfrm>
          <a:off x="1430549" y="5046636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Measure temperature change</a:t>
          </a:r>
          <a:endParaRPr lang="en-US" sz="22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430549" y="5046636"/>
        <a:ext cx="2455664" cy="2455664"/>
      </dsp:txXfrm>
    </dsp:sp>
    <dsp:sp modelId="{0BAA70BB-08FE-A44F-B85C-CC5F2F85C3E3}">
      <dsp:nvSpPr>
        <dsp:cNvPr id="0" name=""/>
        <dsp:cNvSpPr/>
      </dsp:nvSpPr>
      <dsp:spPr>
        <a:xfrm rot="15000381">
          <a:off x="1760272" y="4237933"/>
          <a:ext cx="588391" cy="7534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5000381">
        <a:off x="1760272" y="4237933"/>
        <a:ext cx="588391" cy="753442"/>
      </dsp:txXfrm>
    </dsp:sp>
    <dsp:sp modelId="{DC053296-1079-6147-B6B7-DBCF79079347}">
      <dsp:nvSpPr>
        <dsp:cNvPr id="0" name=""/>
        <dsp:cNvSpPr/>
      </dsp:nvSpPr>
      <dsp:spPr>
        <a:xfrm>
          <a:off x="211333" y="1695711"/>
          <a:ext cx="2455664" cy="24556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rPr>
            <a:t>Record effect of variable change</a:t>
          </a:r>
          <a:endParaRPr lang="en-US" sz="2200" b="1" kern="1200" dirty="0"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1333" y="1695711"/>
        <a:ext cx="2455664" cy="2455664"/>
      </dsp:txXfrm>
    </dsp:sp>
    <dsp:sp modelId="{7F7990AE-AA47-F349-B62A-1CE4064FFCE6}">
      <dsp:nvSpPr>
        <dsp:cNvPr id="0" name=""/>
        <dsp:cNvSpPr/>
      </dsp:nvSpPr>
      <dsp:spPr>
        <a:xfrm rot="19801751">
          <a:off x="2682898" y="1652212"/>
          <a:ext cx="615201" cy="753442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9801751">
        <a:off x="2682898" y="1652212"/>
        <a:ext cx="615201" cy="753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F0B101C-5B19-41DF-95FA-44D4EFB69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2145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2CC637-DC1A-422E-A939-061D6EB1999F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EC8B-BBB8-4627-9C12-106BEB3A0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39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34283-AEA1-4D3F-B3F2-5B52F9B98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24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89DEA-2323-4D0E-9147-0F2C5E83A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77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8299C-17B3-44B1-B052-CEACAA9A4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19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6CE8-E330-4415-86D5-40687388B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2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53DCF-3D02-4D8F-8D3C-0C7DB05EE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2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7629D-8165-47E0-B437-113E0B875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0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F128F-276E-4E05-B2AB-A7A5F140B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EC3-FA4E-4D04-9763-B97364C9A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498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5C58A-C8E9-4705-94F0-1509B4398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3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8867-3901-4435-8F06-FADE497E8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94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512EE-96A2-4FE9-BA9E-76EF90F473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4665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>
              <a:defRPr sz="7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>
              <a:defRPr sz="7100"/>
            </a:lvl1pPr>
          </a:lstStyle>
          <a:p>
            <a:pPr>
              <a:defRPr/>
            </a:pPr>
            <a:fld id="{FF7C6C35-3651-4A3B-AC3C-B07F364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Layout" Target="../diagrams/layout2.xml"/><Relationship Id="rId18" Type="http://schemas.openxmlformats.org/officeDocument/2006/relationships/package" Target="../embeddings/Microsoft_Office_Word_Document2.docx"/><Relationship Id="rId3" Type="http://schemas.openxmlformats.org/officeDocument/2006/relationships/notesSlide" Target="../notesSlides/notesSlide1.xml"/><Relationship Id="rId21" Type="http://schemas.openxmlformats.org/officeDocument/2006/relationships/chart" Target="../charts/chart1.xml"/><Relationship Id="rId7" Type="http://schemas.openxmlformats.org/officeDocument/2006/relationships/diagramLayout" Target="../diagrams/layout1.xml"/><Relationship Id="rId12" Type="http://schemas.openxmlformats.org/officeDocument/2006/relationships/diagramData" Target="../diagrams/data2.xml"/><Relationship Id="rId17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12.xml"/><Relationship Id="rId16" Type="http://schemas.microsoft.com/office/2007/relationships/diagramDrawing" Target="../diagrams/drawing2.xml"/><Relationship Id="rId20" Type="http://schemas.openxmlformats.org/officeDocument/2006/relationships/image" Target="../media/image7.jpeg"/><Relationship Id="rId1" Type="http://schemas.openxmlformats.org/officeDocument/2006/relationships/vmlDrawing" Target="../drawings/vmlDrawing1.vml"/><Relationship Id="rId6" Type="http://schemas.openxmlformats.org/officeDocument/2006/relationships/diagramData" Target="../diagrams/data1.xml"/><Relationship Id="rId11" Type="http://schemas.openxmlformats.org/officeDocument/2006/relationships/image" Target="../media/image5.jpeg"/><Relationship Id="rId5" Type="http://schemas.openxmlformats.org/officeDocument/2006/relationships/image" Target="../media/image4.png"/><Relationship Id="rId15" Type="http://schemas.openxmlformats.org/officeDocument/2006/relationships/diagramColors" Target="../diagrams/colors2.xml"/><Relationship Id="rId10" Type="http://schemas.microsoft.com/office/2007/relationships/diagramDrawing" Target="../diagrams/drawing1.xml"/><Relationship Id="rId19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diagramColors" Target="../diagrams/colors1.xml"/><Relationship Id="rId1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C5C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5762733"/>
              </p:ext>
            </p:extLst>
          </p:nvPr>
        </p:nvGraphicFramePr>
        <p:xfrm>
          <a:off x="29641800" y="25755600"/>
          <a:ext cx="13411200" cy="5802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0"/>
                <a:gridCol w="6705600"/>
              </a:tblGrid>
              <a:tr h="1005840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Pros</a:t>
                      </a:r>
                      <a:endParaRPr lang="en-US" sz="6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Cons</a:t>
                      </a:r>
                      <a:endParaRPr lang="en-US" sz="6000" dirty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 anchor="b"/>
                </a:tc>
              </a:tr>
              <a:tr h="4796589"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/>
                        <a:t>Implementation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/>
                        <a:t>Class</a:t>
                      </a:r>
                      <a:r>
                        <a:rPr lang="en-US" sz="3200" baseline="0" dirty="0" smtClean="0"/>
                        <a:t> was attentive and polite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baseline="0" dirty="0" smtClean="0"/>
                        <a:t>Students were excited and provided encouraging feedback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baseline="0" dirty="0" smtClean="0"/>
                        <a:t>Ashley’s amazing class structure and ability to motivate her students!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baseline="0" dirty="0" smtClean="0"/>
                        <a:t>Students gained knowledge of the concept/content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/>
                        <a:t>Structure and wording of Pre- and Post-Assessment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US" sz="3200" dirty="0" smtClean="0"/>
                        <a:t>Time</a:t>
                      </a:r>
                      <a:r>
                        <a:rPr lang="en-US" sz="3200" baseline="0" dirty="0" smtClean="0"/>
                        <a:t> constraint </a:t>
                      </a:r>
                    </a:p>
                    <a:p>
                      <a:pPr marL="914400" lvl="1" indent="-457200">
                        <a:buFont typeface="Arial"/>
                        <a:buChar char="•"/>
                      </a:pPr>
                      <a:r>
                        <a:rPr lang="en-US" sz="3200" dirty="0" smtClean="0"/>
                        <a:t>An extra da</a:t>
                      </a:r>
                      <a:r>
                        <a:rPr lang="en-US" sz="3200" baseline="0" dirty="0" smtClean="0"/>
                        <a:t>y would have allowed for a full cycle of the Engineering Design Process</a:t>
                      </a:r>
                    </a:p>
                    <a:p>
                      <a:pPr marL="457200" lvl="0" indent="-457200">
                        <a:buFont typeface="Arial"/>
                        <a:buChar char="•"/>
                      </a:pPr>
                      <a:r>
                        <a:rPr lang="en-US" sz="3200" baseline="0" dirty="0" smtClean="0"/>
                        <a:t>Not enough space for student creativity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>
          <a:xfrm>
            <a:off x="2193925" y="1003300"/>
            <a:ext cx="39503350" cy="5486400"/>
          </a:xfrm>
          <a:solidFill>
            <a:srgbClr val="00808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8800" b="1" dirty="0">
                <a:solidFill>
                  <a:schemeClr val="bg1"/>
                </a:solidFill>
                <a:latin typeface="Lucida Bright"/>
                <a:cs typeface="Lucida Bright"/>
              </a:rPr>
              <a:t>Application of </a:t>
            </a:r>
            <a:r>
              <a:rPr lang="en-US" sz="8800" b="1" dirty="0" smtClean="0">
                <a:solidFill>
                  <a:schemeClr val="bg1"/>
                </a:solidFill>
                <a:latin typeface="Lucida Bright"/>
                <a:cs typeface="Lucida Bright"/>
              </a:rPr>
              <a:t/>
            </a:r>
            <a:br>
              <a:rPr lang="en-US" sz="8800" b="1" dirty="0" smtClean="0">
                <a:solidFill>
                  <a:schemeClr val="bg1"/>
                </a:solidFill>
                <a:latin typeface="Lucida Bright"/>
                <a:cs typeface="Lucida Bright"/>
              </a:rPr>
            </a:br>
            <a:r>
              <a:rPr lang="en-US" sz="8800" b="1" dirty="0" smtClean="0">
                <a:solidFill>
                  <a:schemeClr val="bg1"/>
                </a:solidFill>
                <a:latin typeface="Lucida Bright"/>
                <a:cs typeface="Lucida Bright"/>
              </a:rPr>
              <a:t>Endothermic </a:t>
            </a:r>
            <a:r>
              <a:rPr lang="en-US" sz="8800" b="1" dirty="0">
                <a:solidFill>
                  <a:schemeClr val="bg1"/>
                </a:solidFill>
                <a:latin typeface="Lucida Bright"/>
                <a:cs typeface="Lucida Bright"/>
              </a:rPr>
              <a:t>&amp; Exothermic Reactions</a:t>
            </a:r>
            <a:r>
              <a:rPr lang="en-US" sz="8800" dirty="0">
                <a:solidFill>
                  <a:schemeClr val="bg1"/>
                </a:solidFill>
                <a:latin typeface="Lucida Bright"/>
                <a:cs typeface="Lucida Bright"/>
              </a:rPr>
              <a:t> </a:t>
            </a:r>
            <a:r>
              <a:rPr lang="en-US" sz="6000" dirty="0" smtClean="0">
                <a:latin typeface="Lucida Bright" pitchFamily="18" charset="0"/>
              </a:rPr>
              <a:t/>
            </a:r>
            <a:br>
              <a:rPr lang="en-US" sz="6000" dirty="0" smtClean="0">
                <a:latin typeface="Lucida Bright" pitchFamily="18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Lucida Bright" pitchFamily="18" charset="0"/>
              </a:rPr>
              <a:t>Logan </a:t>
            </a:r>
            <a:r>
              <a:rPr lang="en-US" sz="7200" dirty="0" smtClean="0">
                <a:solidFill>
                  <a:schemeClr val="bg1"/>
                </a:solidFill>
                <a:latin typeface="Lucida Bright" pitchFamily="18" charset="0"/>
              </a:rPr>
              <a:t>Buck, COFSP Fellow</a:t>
            </a:r>
            <a:r>
              <a:rPr lang="en-US" sz="7200" i="1" dirty="0" smtClean="0">
                <a:solidFill>
                  <a:schemeClr val="bg1"/>
                </a:solidFill>
                <a:latin typeface="Lucida Bright" pitchFamily="18" charset="0"/>
              </a:rPr>
              <a:t/>
            </a:r>
            <a:br>
              <a:rPr lang="en-US" sz="7200" i="1" dirty="0" smtClean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Lucida Bright" pitchFamily="18" charset="0"/>
              </a:rPr>
              <a:t>Gray Middle School, 7</a:t>
            </a:r>
            <a:r>
              <a:rPr lang="en-US" sz="7200" baseline="30000" dirty="0" smtClean="0">
                <a:solidFill>
                  <a:schemeClr val="bg1"/>
                </a:solidFill>
                <a:latin typeface="Lucida Bright" pitchFamily="18" charset="0"/>
              </a:rPr>
              <a:t>th</a:t>
            </a:r>
            <a:r>
              <a:rPr lang="en-US" sz="7200" dirty="0" smtClean="0">
                <a:solidFill>
                  <a:schemeClr val="bg1"/>
                </a:solidFill>
                <a:latin typeface="Lucida Bright" pitchFamily="18" charset="0"/>
              </a:rPr>
              <a:t> Grade </a:t>
            </a:r>
            <a:r>
              <a:rPr lang="en-US" sz="7200" dirty="0" smtClean="0">
                <a:solidFill>
                  <a:schemeClr val="bg1"/>
                </a:solidFill>
                <a:latin typeface="Lucida Bright" pitchFamily="18" charset="0"/>
              </a:rPr>
              <a:t>Science, Ms. </a:t>
            </a:r>
            <a:r>
              <a:rPr lang="en-US" sz="7200" smtClean="0">
                <a:solidFill>
                  <a:schemeClr val="bg1"/>
                </a:solidFill>
                <a:latin typeface="Lucida Bright" pitchFamily="18" charset="0"/>
              </a:rPr>
              <a:t>Ashley Gregory</a:t>
            </a:r>
            <a:endParaRPr lang="en-US" sz="7200" dirty="0" smtClean="0">
              <a:solidFill>
                <a:schemeClr val="bg1"/>
              </a:solidFill>
              <a:latin typeface="Lucida Bright" pitchFamily="18" charset="0"/>
            </a:endParaRPr>
          </a:p>
        </p:txBody>
      </p:sp>
      <p:sp>
        <p:nvSpPr>
          <p:cNvPr id="2051" name="Rectangle 17"/>
          <p:cNvSpPr>
            <a:spLocks noChangeArrowheads="1"/>
          </p:cNvSpPr>
          <p:nvPr/>
        </p:nvSpPr>
        <p:spPr bwMode="auto">
          <a:xfrm>
            <a:off x="457200" y="7000875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Unit Overview</a:t>
            </a:r>
            <a:endParaRPr lang="en-US" sz="6400" b="1" dirty="0">
              <a:solidFill>
                <a:srgbClr val="008080"/>
              </a:solidFill>
              <a:latin typeface="Lucida Bright" pitchFamily="18" charset="0"/>
            </a:endParaRPr>
          </a:p>
        </p:txBody>
      </p:sp>
      <p:sp>
        <p:nvSpPr>
          <p:cNvPr id="2052" name="Rectangle 19"/>
          <p:cNvSpPr>
            <a:spLocks noChangeArrowheads="1"/>
          </p:cNvSpPr>
          <p:nvPr/>
        </p:nvSpPr>
        <p:spPr bwMode="auto">
          <a:xfrm>
            <a:off x="14814550" y="7005109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smtClean="0">
                <a:solidFill>
                  <a:srgbClr val="008080"/>
                </a:solidFill>
                <a:latin typeface="Lucida Bright" pitchFamily="18" charset="0"/>
              </a:rPr>
              <a:t>Activity </a:t>
            </a:r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Implementation</a:t>
            </a:r>
          </a:p>
        </p:txBody>
      </p:sp>
      <p:sp>
        <p:nvSpPr>
          <p:cNvPr id="2053" name="Rectangle 20"/>
          <p:cNvSpPr>
            <a:spLocks noChangeArrowheads="1"/>
          </p:cNvSpPr>
          <p:nvPr/>
        </p:nvSpPr>
        <p:spPr bwMode="auto">
          <a:xfrm>
            <a:off x="29381450" y="7005109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Student </a:t>
            </a:r>
            <a:r>
              <a:rPr 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Work</a:t>
            </a:r>
            <a:endParaRPr lang="en-US" sz="6400" b="1" dirty="0">
              <a:solidFill>
                <a:srgbClr val="008080"/>
              </a:solidFill>
              <a:latin typeface="Lucida Bright" pitchFamily="18" charset="0"/>
            </a:endParaRPr>
          </a:p>
        </p:txBody>
      </p:sp>
      <p:sp>
        <p:nvSpPr>
          <p:cNvPr id="2054" name="Text Box 21"/>
          <p:cNvSpPr txBox="1">
            <a:spLocks noChangeArrowheads="1"/>
          </p:cNvSpPr>
          <p:nvPr/>
        </p:nvSpPr>
        <p:spPr bwMode="auto">
          <a:xfrm>
            <a:off x="730250" y="16367125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5" name="Text Box 22"/>
          <p:cNvSpPr txBox="1">
            <a:spLocks noChangeArrowheads="1"/>
          </p:cNvSpPr>
          <p:nvPr/>
        </p:nvSpPr>
        <p:spPr bwMode="auto">
          <a:xfrm>
            <a:off x="609600" y="16214725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9200"/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457200" y="15825578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Activity </a:t>
            </a:r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Structure</a:t>
            </a: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29385681" y="24155400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>
                <a:solidFill>
                  <a:srgbClr val="008080"/>
                </a:solidFill>
                <a:latin typeface="Lucida Bright" pitchFamily="18" charset="0"/>
              </a:rPr>
              <a:t>Reflection and Conclusion</a:t>
            </a:r>
          </a:p>
        </p:txBody>
      </p:sp>
      <p:sp>
        <p:nvSpPr>
          <p:cNvPr id="2058" name="Rectangle 30"/>
          <p:cNvSpPr>
            <a:spLocks noChangeArrowheads="1"/>
          </p:cNvSpPr>
          <p:nvPr/>
        </p:nvSpPr>
        <p:spPr bwMode="auto">
          <a:xfrm>
            <a:off x="14814550" y="22734588"/>
            <a:ext cx="13893800" cy="1371600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>
                <a:solidFill>
                  <a:srgbClr val="008080"/>
                </a:solidFill>
                <a:latin typeface="Lucida Bright" pitchFamily="18" charset="0"/>
              </a:rPr>
              <a:t>Engineering Design Process </a:t>
            </a:r>
          </a:p>
        </p:txBody>
      </p:sp>
      <p:sp>
        <p:nvSpPr>
          <p:cNvPr id="2059" name="Text Box 32"/>
          <p:cNvSpPr txBox="1">
            <a:spLocks noChangeArrowheads="1"/>
          </p:cNvSpPr>
          <p:nvPr/>
        </p:nvSpPr>
        <p:spPr bwMode="auto">
          <a:xfrm>
            <a:off x="651934" y="17638713"/>
            <a:ext cx="13521266" cy="1405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Lucida Bright" pitchFamily="18" charset="0"/>
              </a:rPr>
              <a:t>Title: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Application of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Endothermic </a:t>
            </a:r>
            <a:r>
              <a:rPr lang="en-US" sz="4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&amp; Exothermic </a:t>
            </a:r>
            <a:r>
              <a:rPr lang="en-US" sz="4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Reactions </a:t>
            </a:r>
            <a:endParaRPr lang="en-US" sz="4400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Bright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800" b="1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Lucida Bright" pitchFamily="18" charset="0"/>
              </a:rPr>
              <a:t>Guiding Questions: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What is an endothermic reaction? What is an exothermic reaction?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What are the characteristics of an endothermic reaction? O</a:t>
            </a:r>
            <a:r>
              <a:rPr lang="en-US" sz="4000" dirty="0" smtClean="0"/>
              <a:t>f </a:t>
            </a:r>
            <a:r>
              <a:rPr lang="en-US" sz="4000" dirty="0"/>
              <a:t>an exothermic reaction?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What are some examples of chemical change? What are some examples of physical change?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What is the effect of concentration on the transfer of energy?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>
                <a:latin typeface="+mn-lt"/>
              </a:rPr>
              <a:t>Are there other ways to improve the transfer of energy?</a:t>
            </a:r>
          </a:p>
          <a:p>
            <a:pPr eaLnBrk="1" hangingPunct="1">
              <a:spcBef>
                <a:spcPct val="50000"/>
              </a:spcBef>
            </a:pPr>
            <a:endParaRPr lang="en-US" sz="2800" b="1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Lucida Bright" pitchFamily="18" charset="0"/>
              </a:rPr>
              <a:t>Objectives:</a:t>
            </a:r>
            <a:endParaRPr lang="en-US" sz="4800" b="1" dirty="0">
              <a:latin typeface="Lucida Bright" pitchFamily="18" charset="0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Define what endothermic and exothermic reactions are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Identify endothermic and exothermic reactions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Identify chemical vs. physical change</a:t>
            </a:r>
          </a:p>
          <a:p>
            <a:pPr marL="571500" lvl="0" indent="-571500">
              <a:buFont typeface="Arial"/>
              <a:buChar char="•"/>
            </a:pPr>
            <a:r>
              <a:rPr lang="en-US" sz="4000" dirty="0"/>
              <a:t>Recognize the effect of concentration on the transfer of </a:t>
            </a:r>
            <a:r>
              <a:rPr lang="en-US" sz="4000" dirty="0" smtClean="0"/>
              <a:t>energy</a:t>
            </a:r>
            <a:endParaRPr lang="en-US" sz="4000" dirty="0"/>
          </a:p>
        </p:txBody>
      </p:sp>
      <p:sp>
        <p:nvSpPr>
          <p:cNvPr id="2061" name="Text Box 36"/>
          <p:cNvSpPr txBox="1">
            <a:spLocks noChangeArrowheads="1"/>
          </p:cNvSpPr>
          <p:nvPr/>
        </p:nvSpPr>
        <p:spPr bwMode="auto">
          <a:xfrm>
            <a:off x="29337000" y="18288000"/>
            <a:ext cx="7543800" cy="558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The results show an average increase in class </a:t>
            </a:r>
            <a:r>
              <a:rPr lang="en-US" sz="3200" dirty="0"/>
              <a:t>a</a:t>
            </a:r>
            <a:r>
              <a:rPr lang="en-US" sz="3200" dirty="0" smtClean="0"/>
              <a:t>verage of 27%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However, the grades across the board were low due to personal inexperience in assessment question writing.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Students showed a much better understanding of endothermic and exothermic reactions, but were confused by questions that had   options such as ‘(d) Both a &amp; c’</a:t>
            </a:r>
            <a:endParaRPr lang="en-US" sz="3200" dirty="0"/>
          </a:p>
        </p:txBody>
      </p:sp>
      <p:sp>
        <p:nvSpPr>
          <p:cNvPr id="2062" name="Text Box 40"/>
          <p:cNvSpPr txBox="1">
            <a:spLocks noChangeArrowheads="1"/>
          </p:cNvSpPr>
          <p:nvPr/>
        </p:nvSpPr>
        <p:spPr bwMode="auto">
          <a:xfrm>
            <a:off x="638175" y="8558630"/>
            <a:ext cx="13531850" cy="706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/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Lucida Bright" pitchFamily="18" charset="0"/>
              </a:rPr>
              <a:t>Topic:</a:t>
            </a:r>
          </a:p>
          <a:p>
            <a:pPr eaLnBrk="1" hangingPunct="1">
              <a:spcBef>
                <a:spcPct val="50000"/>
              </a:spcBef>
            </a:pPr>
            <a:r>
              <a:rPr lang="en-US" sz="43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Thermal Energy Transfer through Chemical Reactions </a:t>
            </a:r>
            <a:endParaRPr lang="en-US" sz="43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800" b="1" dirty="0" smtClean="0">
                <a:latin typeface="Lucida Bright" pitchFamily="18" charset="0"/>
              </a:rPr>
              <a:t>Standards:</a:t>
            </a:r>
            <a:endParaRPr lang="en-US" sz="4800" b="1" dirty="0">
              <a:latin typeface="Lucida Bright" pitchFamily="18" charset="0"/>
            </a:endParaRPr>
          </a:p>
          <a:p>
            <a:r>
              <a:rPr lang="en-US" sz="4000" b="1" dirty="0"/>
              <a:t>07-PS1-2.</a:t>
            </a:r>
            <a:r>
              <a:rPr lang="en-US" sz="4000" dirty="0"/>
              <a:t> Analyze and interpret data on the properties of substances before and after the substances interact to determine if a chemical reaction has occurred. </a:t>
            </a:r>
          </a:p>
          <a:p>
            <a:r>
              <a:rPr lang="en-US" sz="4000" b="1" dirty="0"/>
              <a:t>07-PS1-6.</a:t>
            </a:r>
            <a:r>
              <a:rPr lang="en-US" sz="4000" dirty="0"/>
              <a:t> Undertake a design project to construct test and modify a device that either releases or absorbs thermal energy by chemical processes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2063" name="Rectangle 42"/>
          <p:cNvSpPr>
            <a:spLocks noChangeArrowheads="1"/>
          </p:cNvSpPr>
          <p:nvPr/>
        </p:nvSpPr>
        <p:spPr bwMode="auto">
          <a:xfrm>
            <a:off x="2209800" y="1000125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Rectangle 43"/>
          <p:cNvSpPr>
            <a:spLocks noChangeArrowheads="1"/>
          </p:cNvSpPr>
          <p:nvPr/>
        </p:nvSpPr>
        <p:spPr bwMode="auto">
          <a:xfrm>
            <a:off x="41224200" y="990600"/>
            <a:ext cx="457200" cy="5486400"/>
          </a:xfrm>
          <a:prstGeom prst="rect">
            <a:avLst/>
          </a:prstGeom>
          <a:solidFill>
            <a:srgbClr val="6699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65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33625"/>
            <a:ext cx="4953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6825" y="2246313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7" name="TextBox 4"/>
          <p:cNvSpPr txBox="1">
            <a:spLocks noChangeArrowheads="1"/>
          </p:cNvSpPr>
          <p:nvPr/>
        </p:nvSpPr>
        <p:spPr bwMode="auto">
          <a:xfrm>
            <a:off x="37338000" y="4557713"/>
            <a:ext cx="3886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smtClean="0">
                <a:solidFill>
                  <a:schemeClr val="bg1"/>
                </a:solidFill>
              </a:rPr>
              <a:t>R</a:t>
            </a:r>
            <a:r>
              <a:rPr lang="en-US" altLang="en-US" sz="2800" smtClean="0">
                <a:solidFill>
                  <a:schemeClr val="bg1"/>
                </a:solidFill>
              </a:rPr>
              <a:t>ET </a:t>
            </a:r>
            <a:r>
              <a:rPr lang="en-US" altLang="en-US" sz="2800" dirty="0" smtClean="0">
                <a:solidFill>
                  <a:schemeClr val="bg1"/>
                </a:solidFill>
              </a:rPr>
              <a:t>is funded by the National Science Foundation, grant # EEC-1404766</a:t>
            </a:r>
          </a:p>
          <a:p>
            <a:pPr eaLnBrk="1" hangingPunct="1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68" name="TextBox 5"/>
          <p:cNvSpPr txBox="1">
            <a:spLocks noChangeArrowheads="1"/>
          </p:cNvSpPr>
          <p:nvPr/>
        </p:nvSpPr>
        <p:spPr bwMode="auto">
          <a:xfrm>
            <a:off x="15163801" y="24222075"/>
            <a:ext cx="624839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Students had to perform the reaction with a single variable change and </a:t>
            </a:r>
          </a:p>
          <a:p>
            <a:pPr eaLnBrk="1" hangingPunct="1"/>
            <a:r>
              <a:rPr lang="en-US" sz="4000" dirty="0" smtClean="0"/>
              <a:t>then determine </a:t>
            </a:r>
          </a:p>
          <a:p>
            <a:pPr eaLnBrk="1" hangingPunct="1"/>
            <a:r>
              <a:rPr lang="en-US" sz="4000" dirty="0" smtClean="0"/>
              <a:t>how the system </a:t>
            </a:r>
          </a:p>
          <a:p>
            <a:pPr eaLnBrk="1" hangingPunct="1"/>
            <a:r>
              <a:rPr lang="en-US" sz="4000" dirty="0" smtClean="0"/>
              <a:t>reacted.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29254593"/>
              </p:ext>
            </p:extLst>
          </p:nvPr>
        </p:nvGraphicFramePr>
        <p:xfrm>
          <a:off x="15377500" y="8905875"/>
          <a:ext cx="12765315" cy="79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9379332" y="16095536"/>
            <a:ext cx="13893800" cy="2102769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/>
          <a:p>
            <a:pPr algn="ctr" defTabSz="4703763"/>
            <a:r>
              <a:rPr 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Assessment Results:  </a:t>
            </a:r>
          </a:p>
          <a:p>
            <a:pPr algn="ctr" defTabSz="4703763"/>
            <a:r>
              <a:rPr lang="en-US" sz="6400" b="1" dirty="0" smtClean="0">
                <a:solidFill>
                  <a:srgbClr val="008080"/>
                </a:solidFill>
                <a:latin typeface="Lucida Bright" pitchFamily="18" charset="0"/>
              </a:rPr>
              <a:t>Impact on Student Learning</a:t>
            </a:r>
            <a:endParaRPr lang="en-US" sz="6400" b="1" dirty="0">
              <a:solidFill>
                <a:srgbClr val="008080"/>
              </a:solidFill>
              <a:latin typeface="Lucida Bright" pitchFamily="18" charset="0"/>
            </a:endParaRPr>
          </a:p>
        </p:txBody>
      </p:sp>
      <p:pic>
        <p:nvPicPr>
          <p:cNvPr id="5" name="Picture 4" descr="2016-03-10 12.35.43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9644" y="17364075"/>
            <a:ext cx="6315456" cy="4736592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659067824"/>
              </p:ext>
            </p:extLst>
          </p:nvPr>
        </p:nvGraphicFramePr>
        <p:xfrm>
          <a:off x="19431000" y="24298275"/>
          <a:ext cx="9144000" cy="739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15163800" y="28346400"/>
            <a:ext cx="5486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Discussed use of endothermic and exothermic reactions in power plants, as well as in hot &amp; cold packs!</a:t>
            </a:r>
            <a:endParaRPr lang="en-US" sz="40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4070055"/>
              </p:ext>
            </p:extLst>
          </p:nvPr>
        </p:nvGraphicFramePr>
        <p:xfrm>
          <a:off x="29324300" y="8686800"/>
          <a:ext cx="5816600" cy="5257800"/>
        </p:xfrm>
        <a:graphic>
          <a:graphicData uri="http://schemas.openxmlformats.org/presentationml/2006/ole">
            <p:oleObj spid="_x0000_s1062" name="Document" r:id="rId17" imgW="5805360" imgH="5247720" progId="Word.Document.12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96057598"/>
              </p:ext>
            </p:extLst>
          </p:nvPr>
        </p:nvGraphicFramePr>
        <p:xfrm>
          <a:off x="37465000" y="11125200"/>
          <a:ext cx="5816600" cy="5029200"/>
        </p:xfrm>
        <a:graphic>
          <a:graphicData uri="http://schemas.openxmlformats.org/presentationml/2006/ole">
            <p:oleObj spid="_x0000_s1063" name="Document" r:id="rId18" imgW="5805360" imgH="5019120" progId="Word.Document.12">
              <p:embed/>
            </p:oleObj>
          </a:graphicData>
        </a:graphic>
      </p:graphicFrame>
      <p:pic>
        <p:nvPicPr>
          <p:cNvPr id="4" name="Picture 3" descr="2016-03-10 12.34.50.jp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35848" y="8524875"/>
            <a:ext cx="3027218" cy="2270414"/>
          </a:xfrm>
          <a:prstGeom prst="rect">
            <a:avLst/>
          </a:prstGeom>
        </p:spPr>
      </p:pic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31242000" y="13792200"/>
            <a:ext cx="6172200" cy="214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In Reaction #1 - Trial 2 students doubled the amount of </a:t>
            </a:r>
            <a:r>
              <a:rPr lang="en-US" sz="3200" dirty="0" err="1" smtClean="0"/>
              <a:t>CaCl</a:t>
            </a:r>
            <a:r>
              <a:rPr lang="en-US" sz="3200" dirty="0" smtClean="0"/>
              <a:t> and the reaction became more exothermic! </a:t>
            </a:r>
            <a:r>
              <a:rPr lang="en-US" sz="3200" i="1" dirty="0" err="1" smtClean="0"/>
              <a:t>CaCl</a:t>
            </a:r>
            <a:r>
              <a:rPr lang="en-US" sz="3200" i="1" dirty="0" smtClean="0"/>
              <a:t> was limiting.</a:t>
            </a:r>
            <a:endParaRPr lang="en-US" sz="2800" i="1" dirty="0"/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35052000" y="8569325"/>
            <a:ext cx="5105400" cy="41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71433" tIns="85716" rIns="171433" bIns="85716">
            <a:spAutoFit/>
          </a:bodyPr>
          <a:lstStyle>
            <a:lvl1pPr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/>
              <a:t>In Reaction #2 - Trial 2 students doubled the amount of Citric Acid and the reaction became less endothermic!       </a:t>
            </a:r>
            <a:r>
              <a:rPr lang="en-US" sz="3200" i="1" dirty="0" smtClean="0"/>
              <a:t>NaHCO3                solution was           limiting. </a:t>
            </a:r>
            <a:endParaRPr lang="en-US" sz="2800" i="1" dirty="0"/>
          </a:p>
        </p:txBody>
      </p:sp>
      <p:sp>
        <p:nvSpPr>
          <p:cNvPr id="11" name="Bent Arrow 10"/>
          <p:cNvSpPr/>
          <p:nvPr/>
        </p:nvSpPr>
        <p:spPr bwMode="auto">
          <a:xfrm rot="16200000">
            <a:off x="36283900" y="12458700"/>
            <a:ext cx="990600" cy="1371600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Bent Arrow 37"/>
          <p:cNvSpPr/>
          <p:nvPr/>
        </p:nvSpPr>
        <p:spPr bwMode="auto">
          <a:xfrm rot="10800000" flipH="1">
            <a:off x="30099000" y="13792200"/>
            <a:ext cx="1143000" cy="1219200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2016-03-10 11.35.34.jp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14244" y="17364075"/>
            <a:ext cx="6315456" cy="4736592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40134796"/>
              </p:ext>
            </p:extLst>
          </p:nvPr>
        </p:nvGraphicFramePr>
        <p:xfrm>
          <a:off x="35509200" y="22098000"/>
          <a:ext cx="7696200" cy="1828800"/>
        </p:xfrm>
        <a:graphic>
          <a:graphicData uri="http://schemas.openxmlformats.org/drawingml/2006/table">
            <a:tbl>
              <a:tblPr/>
              <a:tblGrid>
                <a:gridCol w="2413000"/>
                <a:gridCol w="825500"/>
                <a:gridCol w="825500"/>
                <a:gridCol w="825500"/>
                <a:gridCol w="825500"/>
                <a:gridCol w="825500"/>
                <a:gridCol w="11557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Class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Overall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Post-Test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Percent Change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Chart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2058662"/>
              </p:ext>
            </p:extLst>
          </p:nvPr>
        </p:nvGraphicFramePr>
        <p:xfrm>
          <a:off x="36957000" y="18211800"/>
          <a:ext cx="61976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45" name="TextBox 5"/>
          <p:cNvSpPr txBox="1">
            <a:spLocks noChangeArrowheads="1"/>
          </p:cNvSpPr>
          <p:nvPr/>
        </p:nvSpPr>
        <p:spPr bwMode="auto">
          <a:xfrm>
            <a:off x="21945600" y="26811744"/>
            <a:ext cx="4191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Does a certain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variable change help or hinder the amount of thermal energy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absorbed/released </a:t>
            </a:r>
          </a:p>
          <a:p>
            <a:pPr algn="ctr" eaLnBrk="1" hangingPunct="1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by the system?</a:t>
            </a:r>
            <a:endParaRPr lang="en-US" sz="28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6039</TotalTime>
  <Words>533</Words>
  <Application>Microsoft Office PowerPoint</Application>
  <PresentationFormat>Custom</PresentationFormat>
  <Paragraphs>93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Document</vt:lpstr>
      <vt:lpstr>Application of  Endothermic &amp; Exothermic Reactions  Logan Buck, COFSP Fellow Gray Middle School, 7th Grade Science, Ms. Ashley Gregory</vt:lpstr>
    </vt:vector>
  </TitlesOfParts>
  <Company>Graphicsland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Windows User</cp:lastModifiedBy>
  <cp:revision>72</cp:revision>
  <dcterms:created xsi:type="dcterms:W3CDTF">2004-07-26T21:45:23Z</dcterms:created>
  <dcterms:modified xsi:type="dcterms:W3CDTF">2016-03-25T21:06:09Z</dcterms:modified>
  <cp:category>science research poster</cp:category>
</cp:coreProperties>
</file>